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9" d="100"/>
          <a:sy n="89" d="100"/>
        </p:scale>
        <p:origin x="-114" y="-3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4ADF22D-7441-4ABE-B2E2-FCDA3F2A41FA}" type="datetimeFigureOut">
              <a:rPr lang="fr-FR" smtClean="0"/>
              <a:t>02/12/2010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FA4DD1-E689-438F-8F1C-1583D3D32F8E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E0C64934-D74D-4F1A-9B03-172116A9D16F}" type="slidenum">
              <a:rPr lang="fr-FR"/>
              <a:pPr/>
              <a:t>1</a:t>
            </a:fld>
            <a:endParaRPr lang="fr-FR"/>
          </a:p>
        </p:txBody>
      </p:sp>
      <p:sp>
        <p:nvSpPr>
          <p:cNvPr id="16385" name="Text Box 1"/>
          <p:cNvSpPr txBox="1">
            <a:spLocks noChangeArrowheads="1"/>
          </p:cNvSpPr>
          <p:nvPr/>
        </p:nvSpPr>
        <p:spPr bwMode="auto">
          <a:xfrm>
            <a:off x="3881209" y="8686460"/>
            <a:ext cx="2975352" cy="45618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 anchor="b"/>
          <a:lstStyle/>
          <a:p>
            <a:pPr algn="r">
              <a:lnSpc>
                <a:spcPct val="102000"/>
              </a:lnSpc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</a:pPr>
            <a:fld id="{B0DFD5C8-2D9E-4B08-8B7A-74952AB97BB8}" type="slidenum">
              <a:rPr lang="fr-FR" sz="1200">
                <a:solidFill>
                  <a:srgbClr val="000000"/>
                </a:solidFill>
                <a:latin typeface="Times New Roman" pitchFamily="16" charset="0"/>
                <a:ea typeface="DejaVu Sans" charset="0"/>
                <a:cs typeface="DejaVu Sans" charset="0"/>
              </a:rPr>
              <a:pPr algn="r">
                <a:lnSpc>
                  <a:spcPct val="102000"/>
                </a:lnSpc>
                <a:tabLst>
                  <a:tab pos="0" algn="l"/>
                  <a:tab pos="392477" algn="l"/>
                  <a:tab pos="786346" algn="l"/>
                  <a:tab pos="1180214" algn="l"/>
                  <a:tab pos="1574082" algn="l"/>
                  <a:tab pos="1967950" algn="l"/>
                  <a:tab pos="2361819" algn="l"/>
                  <a:tab pos="2755687" algn="l"/>
                  <a:tab pos="3149556" algn="l"/>
                  <a:tab pos="3543424" algn="l"/>
                  <a:tab pos="3937293" algn="l"/>
                  <a:tab pos="4331161" algn="l"/>
                  <a:tab pos="4725030" algn="l"/>
                  <a:tab pos="5118898" algn="l"/>
                  <a:tab pos="5512767" algn="l"/>
                  <a:tab pos="5906635" algn="l"/>
                  <a:tab pos="6300504" algn="l"/>
                  <a:tab pos="6694372" algn="l"/>
                  <a:tab pos="7088240" algn="l"/>
                  <a:tab pos="7482108" algn="l"/>
                  <a:tab pos="7875977" algn="l"/>
                </a:tabLst>
              </a:pPr>
              <a:t>1</a:t>
            </a:fld>
            <a:endParaRPr lang="fr-FR" sz="1200" dirty="0">
              <a:solidFill>
                <a:srgbClr val="000000"/>
              </a:solidFill>
              <a:latin typeface="Times New Roman" pitchFamily="16" charset="0"/>
              <a:ea typeface="DejaVu Sans" charset="0"/>
              <a:cs typeface="DejaVu Sans" charset="0"/>
            </a:endParaRPr>
          </a:p>
        </p:txBody>
      </p:sp>
      <p:sp>
        <p:nvSpPr>
          <p:cNvPr id="16386" name="Text Box 2"/>
          <p:cNvSpPr txBox="1">
            <a:spLocks noChangeArrowheads="1"/>
          </p:cNvSpPr>
          <p:nvPr/>
        </p:nvSpPr>
        <p:spPr bwMode="auto">
          <a:xfrm>
            <a:off x="1003786" y="695134"/>
            <a:ext cx="4848989" cy="3428152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80165" tIns="40083" rIns="80165" bIns="40083" anchor="ctr"/>
          <a:lstStyle/>
          <a:p>
            <a:endParaRPr lang="fr-FR"/>
          </a:p>
        </p:txBody>
      </p:sp>
      <p:sp>
        <p:nvSpPr>
          <p:cNvPr id="16387" name="Rectangle 3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685512" y="4343231"/>
            <a:ext cx="5484096" cy="4112423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DF02A-3DED-46FD-9BEC-3CB46138987B}" type="datetimeFigureOut">
              <a:rPr lang="fr-FR" smtClean="0"/>
              <a:t>02/12/2010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B8148-9C17-420A-8535-7BE14FF83CF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DF02A-3DED-46FD-9BEC-3CB46138987B}" type="datetimeFigureOut">
              <a:rPr lang="fr-FR" smtClean="0"/>
              <a:t>02/12/2010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B8148-9C17-420A-8535-7BE14FF83CF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DF02A-3DED-46FD-9BEC-3CB46138987B}" type="datetimeFigureOut">
              <a:rPr lang="fr-FR" smtClean="0"/>
              <a:t>02/12/2010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B8148-9C17-420A-8535-7BE14FF83CF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DF02A-3DED-46FD-9BEC-3CB46138987B}" type="datetimeFigureOut">
              <a:rPr lang="fr-FR" smtClean="0"/>
              <a:t>02/12/2010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B8148-9C17-420A-8535-7BE14FF83CF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DF02A-3DED-46FD-9BEC-3CB46138987B}" type="datetimeFigureOut">
              <a:rPr lang="fr-FR" smtClean="0"/>
              <a:t>02/12/2010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B8148-9C17-420A-8535-7BE14FF83CF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DF02A-3DED-46FD-9BEC-3CB46138987B}" type="datetimeFigureOut">
              <a:rPr lang="fr-FR" smtClean="0"/>
              <a:t>02/12/2010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B8148-9C17-420A-8535-7BE14FF83CF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DF02A-3DED-46FD-9BEC-3CB46138987B}" type="datetimeFigureOut">
              <a:rPr lang="fr-FR" smtClean="0"/>
              <a:t>02/12/2010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B8148-9C17-420A-8535-7BE14FF83CF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DF02A-3DED-46FD-9BEC-3CB46138987B}" type="datetimeFigureOut">
              <a:rPr lang="fr-FR" smtClean="0"/>
              <a:t>02/12/2010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B8148-9C17-420A-8535-7BE14FF83CF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DF02A-3DED-46FD-9BEC-3CB46138987B}" type="datetimeFigureOut">
              <a:rPr lang="fr-FR" smtClean="0"/>
              <a:t>02/12/2010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B8148-9C17-420A-8535-7BE14FF83CF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DF02A-3DED-46FD-9BEC-3CB46138987B}" type="datetimeFigureOut">
              <a:rPr lang="fr-FR" smtClean="0"/>
              <a:t>02/12/2010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B8148-9C17-420A-8535-7BE14FF83CF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DF02A-3DED-46FD-9BEC-3CB46138987B}" type="datetimeFigureOut">
              <a:rPr lang="fr-FR" smtClean="0"/>
              <a:t>02/12/2010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B8148-9C17-420A-8535-7BE14FF83CF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8DF02A-3DED-46FD-9BEC-3CB46138987B}" type="datetimeFigureOut">
              <a:rPr lang="fr-FR" smtClean="0"/>
              <a:t>02/12/2010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CB8148-9C17-420A-8535-7BE14FF83CF1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e 35"/>
          <p:cNvGrpSpPr/>
          <p:nvPr/>
        </p:nvGrpSpPr>
        <p:grpSpPr>
          <a:xfrm>
            <a:off x="1047750" y="47625"/>
            <a:ext cx="4055745" cy="1562100"/>
            <a:chOff x="2657475" y="266700"/>
            <a:chExt cx="4055745" cy="1562100"/>
          </a:xfrm>
        </p:grpSpPr>
        <p:sp>
          <p:nvSpPr>
            <p:cNvPr id="35" name="Rectangle 34"/>
            <p:cNvSpPr/>
            <p:nvPr/>
          </p:nvSpPr>
          <p:spPr>
            <a:xfrm>
              <a:off x="2657475" y="438150"/>
              <a:ext cx="4048125" cy="1390650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grpSp>
          <p:nvGrpSpPr>
            <p:cNvPr id="3" name="Groupe 33"/>
            <p:cNvGrpSpPr/>
            <p:nvPr/>
          </p:nvGrpSpPr>
          <p:grpSpPr>
            <a:xfrm>
              <a:off x="2695575" y="266700"/>
              <a:ext cx="4017645" cy="1447800"/>
              <a:chOff x="2695575" y="266700"/>
              <a:chExt cx="4017645" cy="1447800"/>
            </a:xfrm>
          </p:grpSpPr>
          <p:sp>
            <p:nvSpPr>
              <p:cNvPr id="14" name="ZoneTexte 13"/>
              <p:cNvSpPr txBox="1"/>
              <p:nvPr/>
            </p:nvSpPr>
            <p:spPr>
              <a:xfrm>
                <a:off x="2705100" y="266700"/>
                <a:ext cx="2209800" cy="132343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8000" b="1" dirty="0" smtClean="0">
                    <a:solidFill>
                      <a:schemeClr val="accent1">
                        <a:lumMod val="75000"/>
                      </a:schemeClr>
                    </a:solidFill>
                  </a:rPr>
                  <a:t>LBGI</a:t>
                </a:r>
                <a:endParaRPr lang="fr-FR" sz="8000" b="1" dirty="0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  <p:pic>
            <p:nvPicPr>
              <p:cNvPr id="26" name="Image 25" descr="dna_helix.png"/>
              <p:cNvPicPr>
                <a:picLocks noChangeAspect="1"/>
              </p:cNvPicPr>
              <p:nvPr/>
            </p:nvPicPr>
            <p:blipFill>
              <a:blip r:embed="rId3" cstate="print"/>
              <a:stretch>
                <a:fillRect/>
              </a:stretch>
            </p:blipFill>
            <p:spPr>
              <a:xfrm>
                <a:off x="2832735" y="1321117"/>
                <a:ext cx="2143125" cy="324803"/>
              </a:xfrm>
              <a:prstGeom prst="rect">
                <a:avLst/>
              </a:prstGeom>
            </p:spPr>
          </p:pic>
          <p:sp>
            <p:nvSpPr>
              <p:cNvPr id="31" name="Rectangle 30"/>
              <p:cNvSpPr/>
              <p:nvPr/>
            </p:nvSpPr>
            <p:spPr>
              <a:xfrm>
                <a:off x="4295775" y="1272540"/>
                <a:ext cx="598170" cy="441960"/>
              </a:xfrm>
              <a:prstGeom prst="rect">
                <a:avLst/>
              </a:prstGeom>
              <a:gradFill flip="none" rotWithShape="1">
                <a:gsLst>
                  <a:gs pos="0">
                    <a:schemeClr val="bg1">
                      <a:shade val="30000"/>
                      <a:satMod val="115000"/>
                      <a:alpha val="0"/>
                    </a:schemeClr>
                  </a:gs>
                  <a:gs pos="75000">
                    <a:schemeClr val="bg1"/>
                  </a:gs>
                </a:gsLst>
                <a:lin ang="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33" name="Rectangle 32"/>
              <p:cNvSpPr/>
              <p:nvPr/>
            </p:nvSpPr>
            <p:spPr>
              <a:xfrm flipH="1">
                <a:off x="2695575" y="1272540"/>
                <a:ext cx="485775" cy="441960"/>
              </a:xfrm>
              <a:prstGeom prst="rect">
                <a:avLst/>
              </a:prstGeom>
              <a:gradFill flip="none" rotWithShape="1">
                <a:gsLst>
                  <a:gs pos="0">
                    <a:schemeClr val="bg1">
                      <a:shade val="30000"/>
                      <a:satMod val="115000"/>
                      <a:alpha val="0"/>
                    </a:schemeClr>
                  </a:gs>
                  <a:gs pos="75000">
                    <a:schemeClr val="bg1"/>
                  </a:gs>
                </a:gsLst>
                <a:lin ang="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5" name="ZoneTexte 14"/>
              <p:cNvSpPr txBox="1"/>
              <p:nvPr/>
            </p:nvSpPr>
            <p:spPr>
              <a:xfrm>
                <a:off x="4744720" y="507365"/>
                <a:ext cx="1968500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:r>
                  <a:rPr lang="fr-FR" b="1" dirty="0" smtClean="0">
                    <a:latin typeface="Century Gothic" pitchFamily="34" charset="0"/>
                    <a:ea typeface="Arial Unicode MS" pitchFamily="34" charset="-128"/>
                    <a:cs typeface="Arial Unicode MS" pitchFamily="34" charset="-128"/>
                  </a:rPr>
                  <a:t>Laboratoire de</a:t>
                </a:r>
              </a:p>
              <a:p>
                <a:pPr algn="just"/>
                <a:r>
                  <a:rPr lang="fr-FR" b="1" dirty="0" smtClean="0">
                    <a:latin typeface="Century Gothic" pitchFamily="34" charset="0"/>
                    <a:ea typeface="Arial Unicode MS" pitchFamily="34" charset="-128"/>
                    <a:cs typeface="Arial Unicode MS" pitchFamily="34" charset="-128"/>
                  </a:rPr>
                  <a:t>génomique et</a:t>
                </a:r>
              </a:p>
              <a:p>
                <a:pPr algn="just"/>
                <a:r>
                  <a:rPr lang="fr-FR" b="1" dirty="0" smtClean="0">
                    <a:latin typeface="Century Gothic" pitchFamily="34" charset="0"/>
                    <a:ea typeface="Arial Unicode MS" pitchFamily="34" charset="-128"/>
                    <a:cs typeface="Arial Unicode MS" pitchFamily="34" charset="-128"/>
                  </a:rPr>
                  <a:t>bioinformatique intégratives</a:t>
                </a:r>
              </a:p>
            </p:txBody>
          </p:sp>
        </p:grpSp>
      </p:grpSp>
      <p:grpSp>
        <p:nvGrpSpPr>
          <p:cNvPr id="4" name="Groupe 51"/>
          <p:cNvGrpSpPr/>
          <p:nvPr/>
        </p:nvGrpSpPr>
        <p:grpSpPr>
          <a:xfrm>
            <a:off x="2371725" y="1866900"/>
            <a:ext cx="6562725" cy="2409825"/>
            <a:chOff x="1400175" y="2324100"/>
            <a:chExt cx="6562725" cy="2409825"/>
          </a:xfrm>
        </p:grpSpPr>
        <p:sp>
          <p:nvSpPr>
            <p:cNvPr id="38" name="Rectangle 37"/>
            <p:cNvSpPr/>
            <p:nvPr/>
          </p:nvSpPr>
          <p:spPr>
            <a:xfrm>
              <a:off x="1400175" y="2498647"/>
              <a:ext cx="6506802" cy="223527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2800"/>
            </a:p>
          </p:txBody>
        </p:sp>
        <p:grpSp>
          <p:nvGrpSpPr>
            <p:cNvPr id="5" name="Groupe 50"/>
            <p:cNvGrpSpPr/>
            <p:nvPr/>
          </p:nvGrpSpPr>
          <p:grpSpPr>
            <a:xfrm>
              <a:off x="1651915" y="2324100"/>
              <a:ext cx="6310985" cy="2250939"/>
              <a:chOff x="1651915" y="2324100"/>
              <a:chExt cx="6310985" cy="2250939"/>
            </a:xfrm>
          </p:grpSpPr>
          <p:sp>
            <p:nvSpPr>
              <p:cNvPr id="40" name="ZoneTexte 39"/>
              <p:cNvSpPr txBox="1"/>
              <p:nvPr/>
            </p:nvSpPr>
            <p:spPr>
              <a:xfrm>
                <a:off x="1667225" y="2324100"/>
                <a:ext cx="3551949" cy="18620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11500" b="1" dirty="0" smtClean="0">
                    <a:solidFill>
                      <a:schemeClr val="accent1">
                        <a:lumMod val="75000"/>
                      </a:schemeClr>
                    </a:solidFill>
                  </a:rPr>
                  <a:t>LBGI</a:t>
                </a:r>
                <a:endParaRPr lang="fr-FR" sz="11500" b="1" dirty="0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  <p:grpSp>
            <p:nvGrpSpPr>
              <p:cNvPr id="6" name="Groupe 49"/>
              <p:cNvGrpSpPr/>
              <p:nvPr/>
            </p:nvGrpSpPr>
            <p:grpSpPr>
              <a:xfrm>
                <a:off x="1651915" y="2647949"/>
                <a:ext cx="5901409" cy="1927090"/>
                <a:chOff x="1651915" y="2657474"/>
                <a:chExt cx="5901409" cy="1927090"/>
              </a:xfrm>
            </p:grpSpPr>
            <p:pic>
              <p:nvPicPr>
                <p:cNvPr id="41" name="Image 40" descr="dna_helix.png"/>
                <p:cNvPicPr>
                  <a:picLocks noChangeAspect="1"/>
                </p:cNvPicPr>
                <p:nvPr/>
              </p:nvPicPr>
              <p:blipFill>
                <a:blip r:embed="rId3" cstate="print"/>
                <a:stretch>
                  <a:fillRect/>
                </a:stretch>
              </p:blipFill>
              <p:spPr>
                <a:xfrm>
                  <a:off x="1653306" y="3914155"/>
                  <a:ext cx="3366369" cy="522076"/>
                </a:xfrm>
                <a:prstGeom prst="rect">
                  <a:avLst/>
                </a:prstGeom>
              </p:spPr>
            </p:pic>
            <p:sp>
              <p:nvSpPr>
                <p:cNvPr id="42" name="Rectangle 41"/>
                <p:cNvSpPr/>
                <p:nvPr/>
              </p:nvSpPr>
              <p:spPr>
                <a:xfrm>
                  <a:off x="3686175" y="3807499"/>
                  <a:ext cx="1142999" cy="710390"/>
                </a:xfrm>
                <a:prstGeom prst="rect">
                  <a:avLst/>
                </a:prstGeom>
                <a:gradFill flip="none" rotWithShape="1">
                  <a:gsLst>
                    <a:gs pos="0">
                      <a:schemeClr val="bg1">
                        <a:shade val="30000"/>
                        <a:satMod val="115000"/>
                        <a:alpha val="0"/>
                      </a:schemeClr>
                    </a:gs>
                    <a:gs pos="75000">
                      <a:schemeClr val="bg1"/>
                    </a:gs>
                  </a:gsLst>
                  <a:lin ang="0" scaled="1"/>
                  <a:tileRect/>
                </a:gra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2800"/>
                </a:p>
              </p:txBody>
            </p:sp>
            <p:sp>
              <p:nvSpPr>
                <p:cNvPr id="43" name="Rectangle 42"/>
                <p:cNvSpPr/>
                <p:nvPr/>
              </p:nvSpPr>
              <p:spPr>
                <a:xfrm flipH="1">
                  <a:off x="1651915" y="3874174"/>
                  <a:ext cx="780816" cy="710390"/>
                </a:xfrm>
                <a:prstGeom prst="rect">
                  <a:avLst/>
                </a:prstGeom>
                <a:gradFill flip="none" rotWithShape="1">
                  <a:gsLst>
                    <a:gs pos="0">
                      <a:schemeClr val="bg1">
                        <a:shade val="30000"/>
                        <a:satMod val="115000"/>
                        <a:alpha val="0"/>
                      </a:schemeClr>
                    </a:gs>
                    <a:gs pos="75000">
                      <a:schemeClr val="bg1"/>
                    </a:gs>
                  </a:gsLst>
                  <a:lin ang="0" scaled="1"/>
                  <a:tileRect/>
                </a:gra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2800"/>
                </a:p>
              </p:txBody>
            </p:sp>
            <p:sp>
              <p:nvSpPr>
                <p:cNvPr id="47" name="Rectangle 46"/>
                <p:cNvSpPr/>
                <p:nvPr/>
              </p:nvSpPr>
              <p:spPr>
                <a:xfrm>
                  <a:off x="4514849" y="2657474"/>
                  <a:ext cx="3038475" cy="1876425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sp>
            <p:nvSpPr>
              <p:cNvPr id="44" name="ZoneTexte 43"/>
              <p:cNvSpPr txBox="1"/>
              <p:nvPr/>
            </p:nvSpPr>
            <p:spPr>
              <a:xfrm>
                <a:off x="4669407" y="2672836"/>
                <a:ext cx="3293493" cy="181588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:r>
                  <a:rPr lang="fr-FR" sz="2800" b="1" dirty="0" smtClean="0">
                    <a:latin typeface="Century Gothic" pitchFamily="34" charset="0"/>
                    <a:ea typeface="Arial Unicode MS" pitchFamily="34" charset="-128"/>
                    <a:cs typeface="Arial Unicode MS" pitchFamily="34" charset="-128"/>
                  </a:rPr>
                  <a:t>Laboratoire de</a:t>
                </a:r>
              </a:p>
              <a:p>
                <a:pPr algn="just"/>
                <a:r>
                  <a:rPr lang="fr-FR" sz="2800" b="1" dirty="0" smtClean="0">
                    <a:latin typeface="Century Gothic" pitchFamily="34" charset="0"/>
                    <a:ea typeface="Arial Unicode MS" pitchFamily="34" charset="-128"/>
                    <a:cs typeface="Arial Unicode MS" pitchFamily="34" charset="-128"/>
                  </a:rPr>
                  <a:t>Bioinformatique</a:t>
                </a:r>
              </a:p>
              <a:p>
                <a:pPr algn="just"/>
                <a:r>
                  <a:rPr lang="fr-FR" sz="2800" b="1" dirty="0" smtClean="0">
                    <a:latin typeface="Century Gothic" pitchFamily="34" charset="0"/>
                    <a:ea typeface="Arial Unicode MS" pitchFamily="34" charset="-128"/>
                    <a:cs typeface="Arial Unicode MS" pitchFamily="34" charset="-128"/>
                  </a:rPr>
                  <a:t>et de Génomique</a:t>
                </a:r>
                <a:endParaRPr lang="fr-FR" sz="2800" b="1" dirty="0" smtClean="0">
                  <a:latin typeface="Century Gothic" pitchFamily="34" charset="0"/>
                  <a:ea typeface="Arial Unicode MS" pitchFamily="34" charset="-128"/>
                  <a:cs typeface="Arial Unicode MS" pitchFamily="34" charset="-128"/>
                </a:endParaRPr>
              </a:p>
              <a:p>
                <a:pPr algn="just"/>
                <a:r>
                  <a:rPr lang="fr-FR" sz="2800" b="1" dirty="0" smtClean="0">
                    <a:latin typeface="Century Gothic" pitchFamily="34" charset="0"/>
                    <a:ea typeface="Arial Unicode MS" pitchFamily="34" charset="-128"/>
                    <a:cs typeface="Arial Unicode MS" pitchFamily="34" charset="-128"/>
                  </a:rPr>
                  <a:t>I</a:t>
                </a:r>
                <a:r>
                  <a:rPr lang="fr-FR" sz="2800" b="1" dirty="0" smtClean="0">
                    <a:latin typeface="Century Gothic" pitchFamily="34" charset="0"/>
                    <a:ea typeface="Arial Unicode MS" pitchFamily="34" charset="-128"/>
                    <a:cs typeface="Arial Unicode MS" pitchFamily="34" charset="-128"/>
                  </a:rPr>
                  <a:t>ntégratives</a:t>
                </a:r>
              </a:p>
            </p:txBody>
          </p:sp>
        </p:grpSp>
      </p:grpSp>
      <p:grpSp>
        <p:nvGrpSpPr>
          <p:cNvPr id="7" name="Groupe 63"/>
          <p:cNvGrpSpPr/>
          <p:nvPr/>
        </p:nvGrpSpPr>
        <p:grpSpPr>
          <a:xfrm>
            <a:off x="1019175" y="4181475"/>
            <a:ext cx="3818999" cy="2409825"/>
            <a:chOff x="1019175" y="4181475"/>
            <a:chExt cx="3818999" cy="2409825"/>
          </a:xfrm>
        </p:grpSpPr>
        <p:grpSp>
          <p:nvGrpSpPr>
            <p:cNvPr id="8" name="Groupe 52"/>
            <p:cNvGrpSpPr/>
            <p:nvPr/>
          </p:nvGrpSpPr>
          <p:grpSpPr>
            <a:xfrm>
              <a:off x="1019175" y="4181475"/>
              <a:ext cx="3818999" cy="2409825"/>
              <a:chOff x="1400175" y="2324100"/>
              <a:chExt cx="3818999" cy="2409825"/>
            </a:xfrm>
          </p:grpSpPr>
          <p:sp>
            <p:nvSpPr>
              <p:cNvPr id="54" name="Rectangle 53"/>
              <p:cNvSpPr/>
              <p:nvPr/>
            </p:nvSpPr>
            <p:spPr>
              <a:xfrm>
                <a:off x="1400175" y="2498647"/>
                <a:ext cx="3562350" cy="2235278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sz="2800"/>
              </a:p>
            </p:txBody>
          </p:sp>
          <p:grpSp>
            <p:nvGrpSpPr>
              <p:cNvPr id="9" name="Groupe 50"/>
              <p:cNvGrpSpPr/>
              <p:nvPr/>
            </p:nvGrpSpPr>
            <p:grpSpPr>
              <a:xfrm>
                <a:off x="1651915" y="2324100"/>
                <a:ext cx="3567259" cy="2250939"/>
                <a:chOff x="1651915" y="2324100"/>
                <a:chExt cx="3567259" cy="2250939"/>
              </a:xfrm>
            </p:grpSpPr>
            <p:sp>
              <p:nvSpPr>
                <p:cNvPr id="56" name="ZoneTexte 55"/>
                <p:cNvSpPr txBox="1"/>
                <p:nvPr/>
              </p:nvSpPr>
              <p:spPr>
                <a:xfrm>
                  <a:off x="1667225" y="2324100"/>
                  <a:ext cx="3551949" cy="186204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fr-FR" sz="11500" b="1" dirty="0" smtClean="0">
                      <a:solidFill>
                        <a:schemeClr val="accent1">
                          <a:lumMod val="75000"/>
                        </a:schemeClr>
                      </a:solidFill>
                    </a:rPr>
                    <a:t>LBGI</a:t>
                  </a:r>
                  <a:endParaRPr lang="fr-FR" sz="11500" b="1" dirty="0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  <p:grpSp>
              <p:nvGrpSpPr>
                <p:cNvPr id="10" name="Groupe 49"/>
                <p:cNvGrpSpPr/>
                <p:nvPr/>
              </p:nvGrpSpPr>
              <p:grpSpPr>
                <a:xfrm>
                  <a:off x="1651915" y="3797974"/>
                  <a:ext cx="3367760" cy="777065"/>
                  <a:chOff x="1651915" y="3807499"/>
                  <a:chExt cx="3367760" cy="777065"/>
                </a:xfrm>
              </p:grpSpPr>
              <p:pic>
                <p:nvPicPr>
                  <p:cNvPr id="59" name="Image 58" descr="dna_helix.png"/>
                  <p:cNvPicPr>
                    <a:picLocks noChangeAspect="1"/>
                  </p:cNvPicPr>
                  <p:nvPr/>
                </p:nvPicPr>
                <p:blipFill>
                  <a:blip r:embed="rId3" cstate="print"/>
                  <a:stretch>
                    <a:fillRect/>
                  </a:stretch>
                </p:blipFill>
                <p:spPr>
                  <a:xfrm>
                    <a:off x="1653306" y="3914155"/>
                    <a:ext cx="3366369" cy="522076"/>
                  </a:xfrm>
                  <a:prstGeom prst="rect">
                    <a:avLst/>
                  </a:prstGeom>
                </p:spPr>
              </p:pic>
              <p:sp>
                <p:nvSpPr>
                  <p:cNvPr id="60" name="Rectangle 59"/>
                  <p:cNvSpPr/>
                  <p:nvPr/>
                </p:nvSpPr>
                <p:spPr>
                  <a:xfrm>
                    <a:off x="3686175" y="3807499"/>
                    <a:ext cx="1142999" cy="710390"/>
                  </a:xfrm>
                  <a:prstGeom prst="rect">
                    <a:avLst/>
                  </a:prstGeom>
                  <a:gradFill flip="none" rotWithShape="1">
                    <a:gsLst>
                      <a:gs pos="0">
                        <a:schemeClr val="bg1">
                          <a:shade val="30000"/>
                          <a:satMod val="115000"/>
                          <a:alpha val="0"/>
                        </a:schemeClr>
                      </a:gs>
                      <a:gs pos="75000">
                        <a:schemeClr val="bg1"/>
                      </a:gs>
                    </a:gsLst>
                    <a:lin ang="0" scaled="1"/>
                    <a:tileRect/>
                  </a:gra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 sz="2800"/>
                  </a:p>
                </p:txBody>
              </p:sp>
              <p:sp>
                <p:nvSpPr>
                  <p:cNvPr id="61" name="Rectangle 60"/>
                  <p:cNvSpPr/>
                  <p:nvPr/>
                </p:nvSpPr>
                <p:spPr>
                  <a:xfrm flipH="1">
                    <a:off x="1651915" y="3874174"/>
                    <a:ext cx="780816" cy="710390"/>
                  </a:xfrm>
                  <a:prstGeom prst="rect">
                    <a:avLst/>
                  </a:prstGeom>
                  <a:gradFill flip="none" rotWithShape="1">
                    <a:gsLst>
                      <a:gs pos="0">
                        <a:schemeClr val="bg1">
                          <a:shade val="30000"/>
                          <a:satMod val="115000"/>
                          <a:alpha val="0"/>
                        </a:schemeClr>
                      </a:gs>
                      <a:gs pos="75000">
                        <a:schemeClr val="bg1"/>
                      </a:gs>
                    </a:gsLst>
                    <a:lin ang="0" scaled="1"/>
                    <a:tileRect/>
                  </a:gra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 sz="2800"/>
                  </a:p>
                </p:txBody>
              </p:sp>
            </p:grpSp>
          </p:grpSp>
        </p:grpSp>
        <p:sp>
          <p:nvSpPr>
            <p:cNvPr id="63" name="Rectangle 62"/>
            <p:cNvSpPr/>
            <p:nvPr/>
          </p:nvSpPr>
          <p:spPr>
            <a:xfrm>
              <a:off x="4381500" y="5486400"/>
              <a:ext cx="361950" cy="1057275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sp>
        <p:nvSpPr>
          <p:cNvPr id="65" name="ZoneTexte 64"/>
          <p:cNvSpPr txBox="1"/>
          <p:nvPr/>
        </p:nvSpPr>
        <p:spPr>
          <a:xfrm>
            <a:off x="5429250" y="600075"/>
            <a:ext cx="10524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Version 1</a:t>
            </a:r>
            <a:endParaRPr lang="fr-FR" dirty="0"/>
          </a:p>
        </p:txBody>
      </p:sp>
      <p:sp>
        <p:nvSpPr>
          <p:cNvPr id="66" name="ZoneTexte 65"/>
          <p:cNvSpPr txBox="1"/>
          <p:nvPr/>
        </p:nvSpPr>
        <p:spPr>
          <a:xfrm>
            <a:off x="1266825" y="2638425"/>
            <a:ext cx="10524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Version 2</a:t>
            </a:r>
            <a:endParaRPr lang="fr-FR" dirty="0"/>
          </a:p>
        </p:txBody>
      </p:sp>
      <p:sp>
        <p:nvSpPr>
          <p:cNvPr id="67" name="ZoneTexte 66"/>
          <p:cNvSpPr txBox="1"/>
          <p:nvPr/>
        </p:nvSpPr>
        <p:spPr>
          <a:xfrm>
            <a:off x="4238625" y="5143500"/>
            <a:ext cx="14366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Logo seul n°1</a:t>
            </a:r>
            <a:endParaRPr lang="fr-FR" dirty="0"/>
          </a:p>
        </p:txBody>
      </p:sp>
      <p:sp>
        <p:nvSpPr>
          <p:cNvPr id="68" name="ZoneTexte 67"/>
          <p:cNvSpPr txBox="1"/>
          <p:nvPr/>
        </p:nvSpPr>
        <p:spPr>
          <a:xfrm>
            <a:off x="6020150" y="4362450"/>
            <a:ext cx="2961925" cy="18620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500" b="1" dirty="0" smtClean="0">
                <a:solidFill>
                  <a:schemeClr val="accent1">
                    <a:lumMod val="75000"/>
                  </a:schemeClr>
                </a:solidFill>
              </a:rPr>
              <a:t>LBGI</a:t>
            </a:r>
            <a:endParaRPr lang="fr-FR" sz="115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69" name="ZoneTexte 68"/>
          <p:cNvSpPr txBox="1"/>
          <p:nvPr/>
        </p:nvSpPr>
        <p:spPr>
          <a:xfrm>
            <a:off x="6819900" y="6010275"/>
            <a:ext cx="14366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Logo seul n°2</a:t>
            </a:r>
            <a:endParaRPr lang="fr-FR" dirty="0"/>
          </a:p>
        </p:txBody>
      </p:sp>
    </p:spTree>
  </p:cSld>
  <p:clrMapOvr>
    <a:masterClrMapping/>
  </p:clrMapOvr>
  <p:transition spd="med" advTm="14336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29</Words>
  <Application>Microsoft Office PowerPoint</Application>
  <PresentationFormat>Affichage à l'écran (4:3)</PresentationFormat>
  <Paragraphs>17</Paragraphs>
  <Slides>1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Diapositive 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benjamin</dc:creator>
  <cp:lastModifiedBy>benjamin</cp:lastModifiedBy>
  <cp:revision>1</cp:revision>
  <dcterms:created xsi:type="dcterms:W3CDTF">2010-12-02T10:00:11Z</dcterms:created>
  <dcterms:modified xsi:type="dcterms:W3CDTF">2010-12-02T10:01:01Z</dcterms:modified>
</cp:coreProperties>
</file>